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353" r:id="rId2"/>
    <p:sldId id="354" r:id="rId3"/>
    <p:sldId id="355" r:id="rId4"/>
    <p:sldId id="358" r:id="rId5"/>
    <p:sldId id="359" r:id="rId6"/>
    <p:sldId id="362" r:id="rId7"/>
    <p:sldId id="360" r:id="rId8"/>
    <p:sldId id="361" r:id="rId9"/>
    <p:sldId id="365" r:id="rId10"/>
    <p:sldId id="366" r:id="rId11"/>
    <p:sldId id="369" r:id="rId12"/>
    <p:sldId id="367" r:id="rId13"/>
    <p:sldId id="368" r:id="rId14"/>
    <p:sldId id="370" r:id="rId15"/>
    <p:sldId id="371" r:id="rId16"/>
    <p:sldId id="373" r:id="rId17"/>
    <p:sldId id="374" r:id="rId18"/>
    <p:sldId id="372" r:id="rId19"/>
    <p:sldId id="363" r:id="rId20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6600"/>
    <a:srgbClr val="0000FF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9859" autoAdjust="0"/>
  </p:normalViewPr>
  <p:slideViewPr>
    <p:cSldViewPr>
      <p:cViewPr varScale="1">
        <p:scale>
          <a:sx n="55" d="100"/>
          <a:sy n="55" d="100"/>
        </p:scale>
        <p:origin x="13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2017/5/3</a:t>
            </a:fld>
            <a:endParaRPr lang="en-US" altLang="zh-TW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656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69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43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215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1461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09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65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396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5DDF354-B45C-43E3-A42D-63C5B42BCBF6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2290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AD4A7-985B-4C06-B371-D4892D07D97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062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434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809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 In order to make the binary search on the sorted list of</a:t>
            </a:r>
          </a:p>
          <a:p>
            <a:r>
              <a:rPr lang="en-US" altLang="zh-TW" dirty="0" smtClean="0"/>
              <a:t>8-bit preﬁxes correct, every time a preﬁx is matched</a:t>
            </a:r>
          </a:p>
          <a:p>
            <a:r>
              <a:rPr lang="en-US" altLang="zh-TW" dirty="0" smtClean="0"/>
              <a:t>against the target IP, we need to do a further check</a:t>
            </a:r>
          </a:p>
          <a:p>
            <a:r>
              <a:rPr lang="en-US" altLang="zh-TW" dirty="0" smtClean="0"/>
              <a:t>if its buddy preﬁx also exists on its left or right side.</a:t>
            </a:r>
          </a:p>
          <a:p>
            <a:r>
              <a:rPr lang="en-US" altLang="zh-TW" dirty="0" smtClean="0"/>
              <a:t>This additional check signiﬁcantly slows down the</a:t>
            </a:r>
          </a:p>
          <a:p>
            <a:r>
              <a:rPr lang="en-US" altLang="zh-TW" dirty="0" smtClean="0"/>
              <a:t>search process.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54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190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978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2017/5/3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3600" b="1" i="0" dirty="0" smtClean="0"/>
              <a:t>Binary Prefix Search</a:t>
            </a:r>
            <a:endParaRPr lang="zh-TW" altLang="zh-TW" sz="3600" i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</a:t>
            </a:r>
            <a:r>
              <a:rPr lang="en-US" altLang="zh-TW" sz="1800" dirty="0" err="1"/>
              <a:t>Yeim-Kuan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Chang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en-US" altLang="zh-TW" sz="1800" dirty="0"/>
              <a:t>COMPUTER NETWORKS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Chun-Yu, Li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2016/07/13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Consider </a:t>
            </a:r>
            <a:r>
              <a:rPr lang="en-US" altLang="zh-TW" sz="2400" dirty="0"/>
              <a:t>two </a:t>
            </a:r>
            <a:r>
              <a:rPr lang="en-US" altLang="zh-TW" sz="2400" dirty="0" smtClean="0"/>
              <a:t>preﬁxes P1 </a:t>
            </a:r>
            <a:r>
              <a:rPr lang="en-US" altLang="zh-TW" sz="2400" dirty="0"/>
              <a:t>= 01001100/port1 and P2 = 01001*/port2. </a:t>
            </a:r>
            <a:r>
              <a:rPr lang="en-US" altLang="zh-TW" sz="2400" dirty="0" smtClean="0"/>
              <a:t>The 9-bit </a:t>
            </a:r>
            <a:r>
              <a:rPr lang="en-US" altLang="zh-TW" sz="2400" dirty="0"/>
              <a:t>preﬁx representations of P1 and P2 </a:t>
            </a:r>
            <a:r>
              <a:rPr lang="en-US" altLang="zh-TW" sz="2400" dirty="0" smtClean="0"/>
              <a:t>are </a:t>
            </a:r>
            <a:r>
              <a:rPr lang="en-US" altLang="zh-TW" sz="2400" dirty="0" smtClean="0">
                <a:solidFill>
                  <a:srgbClr val="FF0000"/>
                </a:solidFill>
              </a:rPr>
              <a:t>01001100</a:t>
            </a:r>
            <a:r>
              <a:rPr lang="en-US" altLang="zh-TW" sz="2400" dirty="0" smtClean="0"/>
              <a:t>1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01001100</a:t>
            </a:r>
            <a:r>
              <a:rPr lang="en-US" altLang="zh-TW" sz="2400" dirty="0"/>
              <a:t>0, respectively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In general, when </a:t>
            </a:r>
            <a:r>
              <a:rPr lang="en-US" altLang="zh-TW" sz="2400" dirty="0"/>
              <a:t>two preﬁxes have the same ﬁrst 8 bits, </a:t>
            </a:r>
            <a:r>
              <a:rPr lang="en-US" altLang="zh-TW" sz="2400" dirty="0" smtClean="0"/>
              <a:t>one of </a:t>
            </a:r>
            <a:r>
              <a:rPr lang="en-US" altLang="zh-TW" sz="2400" dirty="0"/>
              <a:t>them must be of length 8, and the other may </a:t>
            </a:r>
            <a:r>
              <a:rPr lang="en-US" altLang="zh-TW" sz="2400" dirty="0" smtClean="0"/>
              <a:t>be of </a:t>
            </a:r>
            <a:r>
              <a:rPr lang="en-US" altLang="zh-TW" sz="2400" dirty="0"/>
              <a:t>any length except 8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We </a:t>
            </a:r>
            <a:r>
              <a:rPr lang="en-US" altLang="zh-TW" sz="2400" dirty="0"/>
              <a:t>call one of these two </a:t>
            </a:r>
            <a:r>
              <a:rPr lang="en-US" altLang="zh-TW" sz="2400" dirty="0" smtClean="0"/>
              <a:t>pre-ﬁxes </a:t>
            </a:r>
            <a:r>
              <a:rPr lang="en-US" altLang="zh-TW" sz="2400" dirty="0"/>
              <a:t>as the </a:t>
            </a:r>
            <a:r>
              <a:rPr lang="en-US" altLang="zh-TW" sz="2400" dirty="0">
                <a:solidFill>
                  <a:srgbClr val="FF0000"/>
                </a:solidFill>
              </a:rPr>
              <a:t>buddy preﬁx </a:t>
            </a:r>
            <a:r>
              <a:rPr lang="en-US" altLang="zh-TW" sz="2400" dirty="0"/>
              <a:t>of the </a:t>
            </a:r>
            <a:r>
              <a:rPr lang="en-US" altLang="zh-TW" sz="2400" dirty="0" smtClean="0"/>
              <a:t>other.</a:t>
            </a:r>
          </a:p>
          <a:p>
            <a:r>
              <a:rPr lang="en-US" altLang="zh-TW" sz="2400" dirty="0"/>
              <a:t>We solve this problem by means of the </a:t>
            </a:r>
            <a:r>
              <a:rPr lang="en-US" altLang="zh-TW" sz="2400" dirty="0" smtClean="0"/>
              <a:t>following rule</a:t>
            </a:r>
            <a:r>
              <a:rPr lang="en-US" altLang="zh-TW" sz="2400" dirty="0"/>
              <a:t>: only the preﬁx of length </a:t>
            </a:r>
            <a:r>
              <a:rPr lang="en-US" altLang="zh-TW" sz="2400" dirty="0" smtClean="0"/>
              <a:t>n-1 </a:t>
            </a:r>
            <a:r>
              <a:rPr lang="en-US" altLang="zh-TW" sz="2400" dirty="0"/>
              <a:t>is allowed </a:t>
            </a:r>
            <a:r>
              <a:rPr lang="en-US" altLang="zh-TW" sz="2400" dirty="0" smtClean="0"/>
              <a:t>to have </a:t>
            </a:r>
            <a:r>
              <a:rPr lang="en-US" altLang="zh-TW" sz="2400" dirty="0"/>
              <a:t>a buddy preﬁx of length n coexisting in </a:t>
            </a:r>
            <a:r>
              <a:rPr lang="en-US" altLang="zh-TW" sz="2400" dirty="0" smtClean="0"/>
              <a:t>n-bit address </a:t>
            </a:r>
            <a:r>
              <a:rPr lang="en-US" altLang="zh-TW" sz="2400" dirty="0"/>
              <a:t>space.</a:t>
            </a:r>
            <a:endParaRPr lang="zh-TW" altLang="en-US" sz="2400" dirty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10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492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11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1639093"/>
            <a:ext cx="7439025" cy="20859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002484"/>
            <a:ext cx="4533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12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5" y="1880828"/>
            <a:ext cx="7477125" cy="16383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967594"/>
            <a:ext cx="46005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13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844824"/>
            <a:ext cx="7753350" cy="9048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5" y="3459678"/>
            <a:ext cx="44386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14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6812"/>
            <a:ext cx="806783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15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91469"/>
            <a:ext cx="7162800" cy="4267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51820" y="4185084"/>
            <a:ext cx="828092" cy="972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16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91469"/>
            <a:ext cx="7162800" cy="4267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87924" y="4401108"/>
            <a:ext cx="7280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5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17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93565"/>
            <a:ext cx="7162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18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n-bit 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4182"/>
            <a:ext cx="7696200" cy="49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B2A293-33CE-421C-A646-9D4F5B1B6F3C}" type="slidenum">
              <a:rPr lang="en-US" altLang="zh-TW" sz="1600" smtClean="0">
                <a:solidFill>
                  <a:srgbClr val="7B989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TW" sz="1600" smtClean="0">
              <a:solidFill>
                <a:srgbClr val="7B9899"/>
              </a:solidFill>
              <a:latin typeface="Tahoma" panose="020B0604030504040204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9" y="1416050"/>
            <a:ext cx="85645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Binary Prefix Search</a:t>
            </a:r>
            <a:endParaRPr lang="zh-TW" altLang="zh-TW" sz="36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3654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</a:rPr>
              <a:t>We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sort the prefixes</a:t>
            </a:r>
            <a:r>
              <a:rPr lang="en-US" altLang="zh-TW" sz="2800" dirty="0">
                <a:latin typeface="Times New Roman" panose="02020603050405020304" pitchFamily="18" charset="0"/>
              </a:rPr>
              <a:t>, and use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binary search</a:t>
            </a:r>
            <a:r>
              <a:rPr lang="en-US" altLang="zh-TW" sz="2800" dirty="0">
                <a:latin typeface="Times New Roman" panose="02020603050405020304" pitchFamily="18" charset="0"/>
              </a:rPr>
              <a:t> to find out which prefix matches the input IP address.</a:t>
            </a:r>
          </a:p>
          <a:p>
            <a:r>
              <a:rPr lang="en-US" altLang="zh-TW" sz="2800" b="1" dirty="0" smtClean="0"/>
              <a:t>Definition</a:t>
            </a:r>
            <a:r>
              <a:rPr lang="zh-TW" altLang="en-US" sz="2800" dirty="0"/>
              <a:t> </a:t>
            </a:r>
            <a:r>
              <a:rPr lang="en-US" altLang="zh-TW" sz="2800" b="1" dirty="0" smtClean="0"/>
              <a:t>1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: 0 &lt; * &lt; 1 is used to compare two prefixes in ternary format.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58" y="3462234"/>
            <a:ext cx="6328084" cy="27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1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b="1" dirty="0" smtClean="0"/>
              <a:t>Binary Prefix Search</a:t>
            </a:r>
            <a:endParaRPr lang="zh-TW" altLang="zh-TW" sz="36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400" dirty="0" smtClean="0"/>
              <a:t>Directly performing a binary search on the list of sorted prefixes may encounter a failure:   </a:t>
            </a:r>
            <a:r>
              <a:rPr lang="en-US" altLang="zh-TW" sz="2400" dirty="0" err="1" smtClean="0"/>
              <a:t>Dst</a:t>
            </a:r>
            <a:r>
              <a:rPr lang="en-US" altLang="zh-TW" sz="2400" dirty="0" smtClean="0"/>
              <a:t> = </a:t>
            </a:r>
            <a:r>
              <a:rPr lang="en-US" altLang="zh-TW" sz="2400" b="1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01011000</a:t>
            </a:r>
          </a:p>
          <a:p>
            <a:pPr>
              <a:defRPr/>
            </a:pPr>
            <a:endParaRPr lang="zh-TW" altLang="en-US" sz="2400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zh-TW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AC7803-B4C6-42BD-A165-40C014972A6C}" type="slidenum">
              <a:rPr lang="en-US" altLang="zh-TW" sz="1600" smtClean="0">
                <a:solidFill>
                  <a:srgbClr val="7B989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1600" smtClean="0">
              <a:solidFill>
                <a:srgbClr val="7B9899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608263"/>
            <a:ext cx="7634288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938338" y="5232400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2FFD39"/>
                </a:solidFill>
              </a:rPr>
              <a:t>Correct match</a:t>
            </a: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V="1">
            <a:off x="4254500" y="488473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 flipH="1" flipV="1">
            <a:off x="3492500" y="4884738"/>
            <a:ext cx="1925638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208588" y="5216525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Failed match</a:t>
            </a:r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4748213" y="22764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3816350" y="227647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3417888" y="2276475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CC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659B1D1A-2F0F-4AC5-B5FB-A7C1E8AE4328}" type="slidenum">
              <a:rPr kumimoji="0" lang="en-US" altLang="zh-TW" smtClean="0">
                <a:solidFill>
                  <a:srgbClr val="7B9899"/>
                </a:solidFill>
              </a:rPr>
              <a:pPr/>
              <a:t>4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Binary Prefix Search</a:t>
            </a:r>
            <a:endParaRPr lang="zh-TW" altLang="zh-TW" sz="3600" b="1" kern="0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rgbClr val="FF0000"/>
                </a:solidFill>
              </a:rPr>
              <a:t>Enclosure relationship</a:t>
            </a:r>
            <a:r>
              <a:rPr lang="en-US" altLang="zh-TW" sz="2800" dirty="0"/>
              <a:t> between prefixes results in the search failure</a:t>
            </a:r>
          </a:p>
          <a:p>
            <a:r>
              <a:rPr lang="en-US" altLang="zh-TW" sz="2800" dirty="0"/>
              <a:t>Generate some </a:t>
            </a:r>
            <a:r>
              <a:rPr lang="en-US" altLang="zh-TW" sz="2800" dirty="0">
                <a:solidFill>
                  <a:srgbClr val="FF0000"/>
                </a:solidFill>
              </a:rPr>
              <a:t>auxiliary prefixes </a:t>
            </a:r>
            <a:r>
              <a:rPr lang="en-US" altLang="zh-TW" sz="2800" dirty="0"/>
              <a:t>that inherit the routing information of the original LPM (e.g., F) and put them where the binary search operations can find them.</a:t>
            </a:r>
          </a:p>
          <a:p>
            <a:r>
              <a:rPr lang="en-US" altLang="zh-TW" sz="2800" dirty="0"/>
              <a:t>	ex. auxiliary prefix 01011000.</a:t>
            </a:r>
          </a:p>
          <a:p>
            <a:r>
              <a:rPr lang="en-US" altLang="zh-TW" sz="2800" dirty="0"/>
              <a:t>Therefore, it is feasible to split prefix F into two parts such that both sides of prefix O are covered.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61BE6A40-3C7A-4927-A6C0-12D51C395E65}" type="slidenum">
              <a:rPr kumimoji="0" lang="en-US" altLang="zh-TW" smtClean="0">
                <a:solidFill>
                  <a:srgbClr val="7B9899"/>
                </a:solidFill>
              </a:rPr>
              <a:pPr/>
              <a:t>5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Binary Prefix Search</a:t>
            </a:r>
            <a:endParaRPr lang="zh-TW" altLang="zh-TW" sz="3600" b="1" kern="0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The full tree </a:t>
            </a:r>
            <a:r>
              <a:rPr lang="en-US" altLang="zh-TW" sz="2400" b="1" dirty="0" smtClean="0"/>
              <a:t>expansion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The </a:t>
            </a:r>
            <a:r>
              <a:rPr lang="en-US" altLang="zh-TW" sz="2400" dirty="0"/>
              <a:t>full tree expansion splits the enclosure prefixes into many longer prefixes (</a:t>
            </a:r>
            <a:r>
              <a:rPr lang="en-US" altLang="zh-TW" sz="2400" dirty="0">
                <a:solidFill>
                  <a:srgbClr val="FF0000"/>
                </a:solidFill>
              </a:rPr>
              <a:t>leaf pushing</a:t>
            </a:r>
            <a:r>
              <a:rPr lang="en-US" altLang="zh-TW" sz="2400" dirty="0"/>
              <a:t>).</a:t>
            </a:r>
          </a:p>
          <a:p>
            <a:pPr marL="0" indent="0">
              <a:buNone/>
            </a:pPr>
            <a:r>
              <a:rPr lang="en-US" altLang="zh-TW" sz="2400" b="1" dirty="0"/>
              <a:t>Auxiliary prefix merges </a:t>
            </a:r>
          </a:p>
          <a:p>
            <a:pPr marL="0" indent="0">
              <a:buNone/>
            </a:pPr>
            <a:r>
              <a:rPr lang="en-US" altLang="zh-TW" sz="2400" dirty="0" smtClean="0"/>
              <a:t>    Many </a:t>
            </a:r>
            <a:r>
              <a:rPr lang="en-US" altLang="zh-TW" sz="2400" dirty="0"/>
              <a:t>auxiliary prefixes may inherit the same routing information of a common enclosure prefix. These prefixes can be merged into one. The merge operation is defined as follows.</a:t>
            </a:r>
          </a:p>
          <a:p>
            <a:pPr marL="0" indent="0">
              <a:buNone/>
            </a:pPr>
            <a:r>
              <a:rPr lang="en-US" altLang="zh-TW" sz="2400" b="1" dirty="0"/>
              <a:t>Definition 2 </a:t>
            </a:r>
            <a:r>
              <a:rPr lang="en-US" altLang="zh-TW" sz="2400" dirty="0"/>
              <a:t>(</a:t>
            </a:r>
            <a:r>
              <a:rPr lang="en-US" altLang="zh-TW" sz="2400" dirty="0">
                <a:solidFill>
                  <a:srgbClr val="FF3300"/>
                </a:solidFill>
              </a:rPr>
              <a:t>Prefix merge</a:t>
            </a:r>
            <a:r>
              <a:rPr lang="en-US" altLang="zh-TW" sz="2400" dirty="0"/>
              <a:t>):</a:t>
            </a:r>
          </a:p>
          <a:p>
            <a:pPr marL="0" indent="0">
              <a:buNone/>
            </a:pPr>
            <a:r>
              <a:rPr lang="en-US" altLang="zh-TW" sz="2400" dirty="0" smtClean="0"/>
              <a:t>    The </a:t>
            </a:r>
            <a:r>
              <a:rPr lang="en-US" altLang="zh-TW" sz="2400" dirty="0"/>
              <a:t>prefix obtained by merging a set of consecutive prefixes is the </a:t>
            </a:r>
            <a:r>
              <a:rPr lang="en-US" altLang="zh-TW" sz="2400" dirty="0">
                <a:solidFill>
                  <a:srgbClr val="FF0000"/>
                </a:solidFill>
              </a:rPr>
              <a:t>longest common ancestor </a:t>
            </a:r>
            <a:r>
              <a:rPr lang="en-US" altLang="zh-TW" sz="2400" dirty="0"/>
              <a:t>(LCA) of these consecutive prefixes in the binary trie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57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E94EE8-CC2A-476E-8C58-076A1A0F66C4}" type="slidenum">
              <a:rPr lang="en-US" altLang="zh-TW" sz="1600" smtClean="0">
                <a:solidFill>
                  <a:srgbClr val="7B989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600" smtClean="0">
              <a:solidFill>
                <a:srgbClr val="7B9899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900112" y="1844675"/>
            <a:ext cx="52200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0" dirty="0">
                <a:latin typeface="Times New Roman" panose="02020603050405020304" pitchFamily="18" charset="0"/>
              </a:rPr>
              <a:t>LCA (</a:t>
            </a:r>
            <a:r>
              <a:rPr lang="en-US" altLang="zh-TW" sz="2800" b="0" dirty="0" smtClean="0">
                <a:latin typeface="Times New Roman" panose="02020603050405020304" pitchFamily="18" charset="0"/>
              </a:rPr>
              <a:t>Longest </a:t>
            </a:r>
            <a:r>
              <a:rPr lang="en-US" altLang="zh-TW" sz="2800" b="0" dirty="0">
                <a:latin typeface="Times New Roman" panose="02020603050405020304" pitchFamily="18" charset="0"/>
              </a:rPr>
              <a:t>Common Ancestor)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0" dirty="0">
                <a:latin typeface="Times New Roman" panose="02020603050405020304" pitchFamily="18" charset="0"/>
              </a:rPr>
              <a:t>LCA(00001,001**)=00***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Binary Prefix Search</a:t>
            </a:r>
            <a:endParaRPr lang="zh-TW" altLang="zh-TW" sz="36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942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96322D95-2065-4969-895A-CE1559FC7082}" type="slidenum">
              <a:rPr kumimoji="0" lang="en-US" altLang="zh-TW" smtClean="0">
                <a:solidFill>
                  <a:srgbClr val="7B9899"/>
                </a:solidFill>
              </a:rPr>
              <a:pPr/>
              <a:t>7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008188"/>
            <a:ext cx="7775575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581400" y="5634038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000099"/>
                </a:solidFill>
              </a:rPr>
              <a:t>F3=01011000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897313" y="4724400"/>
            <a:ext cx="314325" cy="396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725863" y="5308600"/>
            <a:ext cx="269875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Binary Prefix Search</a:t>
            </a:r>
            <a:endParaRPr lang="zh-TW" altLang="zh-TW" sz="3600" b="1" kern="0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full tree expansion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3" y="1700808"/>
            <a:ext cx="6773454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01D9FC66-C73B-4F57-99DD-F10DA31FACFC}" type="slidenum">
              <a:rPr kumimoji="0" lang="en-US" altLang="zh-TW" smtClean="0">
                <a:solidFill>
                  <a:srgbClr val="7B9899"/>
                </a:solidFill>
              </a:rPr>
              <a:pPr/>
              <a:t>8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Binary Prefix Search</a:t>
            </a:r>
            <a:endParaRPr lang="zh-TW" altLang="zh-TW" sz="3600" b="1" kern="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762000" y="1320800"/>
            <a:ext cx="550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The full tree after the merge </a:t>
            </a:r>
            <a:r>
              <a:rPr lang="en-US" altLang="zh-TW" sz="2400" dirty="0" smtClean="0"/>
              <a:t>operations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1866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10113"/>
          </a:xfrm>
        </p:spPr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</a:rPr>
              <a:t>For efficient comparisons between prefixes</a:t>
            </a:r>
          </a:p>
          <a:p>
            <a:r>
              <a:rPr lang="en-US" altLang="zh-TW" sz="2800" b="1" dirty="0" smtClean="0">
                <a:latin typeface="Times New Roman" panose="02020603050405020304" pitchFamily="18" charset="0"/>
              </a:rPr>
              <a:t>(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n+1)-bit representation for n-bit prefix.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TW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TW" sz="3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–1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zh-TW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TW" sz="3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TW" sz="3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*…* 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TW" sz="3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–1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zh-TW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TW" sz="3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–i</a:t>
            </a:r>
            <a:r>
              <a:rPr lang="en-US" altLang="zh-TW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10…0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</a:rPr>
              <a:t>   with n – </a:t>
            </a:r>
            <a:r>
              <a:rPr lang="en-US" altLang="zh-TW" sz="2800" dirty="0" err="1" smtClean="0">
                <a:latin typeface="Times New Roman" panose="02020603050405020304" pitchFamily="18" charset="0"/>
              </a:rPr>
              <a:t>i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 trailing zeros.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</a:rPr>
              <a:t>Example: 01</a:t>
            </a:r>
            <a:r>
              <a:rPr lang="en-US" altLang="zh-TW" sz="2800" dirty="0">
                <a:latin typeface="Times New Roman" panose="02020603050405020304" pitchFamily="18" charset="0"/>
              </a:rPr>
              <a:t>* and 01010*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in </a:t>
            </a:r>
            <a:r>
              <a:rPr lang="en-US" altLang="zh-TW" sz="2800" dirty="0">
                <a:latin typeface="Times New Roman" panose="02020603050405020304" pitchFamily="18" charset="0"/>
              </a:rPr>
              <a:t>an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8-bit </a:t>
            </a:r>
            <a:r>
              <a:rPr lang="en-US" altLang="zh-TW" sz="2800" dirty="0">
                <a:latin typeface="Times New Roman" panose="02020603050405020304" pitchFamily="18" charset="0"/>
              </a:rPr>
              <a:t>address space 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From </a:t>
            </a:r>
            <a:r>
              <a:rPr lang="en-US" altLang="zh-TW" sz="2800" dirty="0">
                <a:latin typeface="Times New Roman" panose="02020603050405020304" pitchFamily="18" charset="0"/>
              </a:rPr>
              <a:t>Deﬁnition 1, we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have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01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* &gt; 01010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,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by (n+1)-bit representation, </a:t>
            </a:r>
            <a:r>
              <a:rPr lang="en-US" altLang="zh-TW" sz="2800" dirty="0">
                <a:latin typeface="Times New Roman" panose="02020603050405020304" pitchFamily="18" charset="0"/>
              </a:rPr>
              <a:t>we represent 01* and 01010* as 01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1000000</a:t>
            </a:r>
            <a:r>
              <a:rPr lang="en-US" altLang="zh-TW" sz="2800" dirty="0">
                <a:latin typeface="Times New Roman" panose="02020603050405020304" pitchFamily="18" charset="0"/>
              </a:rPr>
              <a:t> and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01010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, respectively.</a:t>
            </a:r>
            <a:endParaRPr lang="en-US" altLang="zh-TW" sz="2800" dirty="0">
              <a:latin typeface="Times New Roman" panose="02020603050405020304" pitchFamily="18" charset="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DFA1F78-AB37-494D-8F9F-1E8D9864B5F2}" type="slidenum">
              <a:rPr kumimoji="0" lang="en-US" altLang="zh-TW" smtClean="0">
                <a:solidFill>
                  <a:srgbClr val="7B9899"/>
                </a:solidFill>
              </a:rPr>
              <a:pPr/>
              <a:t>9</a:t>
            </a:fld>
            <a:endParaRPr kumimoji="0" lang="en-US" altLang="zh-TW" smtClean="0">
              <a:solidFill>
                <a:srgbClr val="7B98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kern="0" dirty="0" smtClean="0"/>
              <a:t> </a:t>
            </a:r>
            <a:r>
              <a:rPr lang="en-US" altLang="zh-TW" sz="3600" b="1" dirty="0">
                <a:latin typeface="Times New Roman" panose="02020603050405020304" pitchFamily="18" charset="0"/>
              </a:rPr>
              <a:t>(n+1)-bit </a:t>
            </a:r>
            <a:r>
              <a:rPr lang="en-US" altLang="zh-TW" sz="3600" b="1" kern="0" dirty="0" smtClean="0"/>
              <a:t>Prefix </a:t>
            </a:r>
            <a:r>
              <a:rPr lang="en-US" altLang="zh-TW" sz="3600" b="1" kern="0" dirty="0"/>
              <a:t>R</a:t>
            </a:r>
            <a:r>
              <a:rPr lang="en-US" altLang="zh-TW" sz="3600" b="1" kern="0" dirty="0" smtClean="0"/>
              <a:t>epresentation</a:t>
            </a:r>
            <a:endParaRPr lang="zh-TW" altLang="zh-TW" sz="36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5537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83210</TotalTime>
  <Words>644</Words>
  <Application>Microsoft Office PowerPoint</Application>
  <PresentationFormat>如螢幕大小 (4:3)</PresentationFormat>
  <Paragraphs>129</Paragraphs>
  <Slides>19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新細明體</vt:lpstr>
      <vt:lpstr>標楷體</vt:lpstr>
      <vt:lpstr>Arial</vt:lpstr>
      <vt:lpstr>Arial Black</vt:lpstr>
      <vt:lpstr>Cambria</vt:lpstr>
      <vt:lpstr>Tahoma</vt:lpstr>
      <vt:lpstr>Times New Roman</vt:lpstr>
      <vt:lpstr>Wingdings</vt:lpstr>
      <vt:lpstr>Wingdings 2</vt:lpstr>
      <vt:lpstr>Studio</vt:lpstr>
      <vt:lpstr>Binary Prefix Search</vt:lpstr>
      <vt:lpstr>Introduction</vt:lpstr>
      <vt:lpstr>Binary Prefix Search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user</cp:lastModifiedBy>
  <cp:revision>3016</cp:revision>
  <cp:lastPrinted>2013-07-22T14:09:02Z</cp:lastPrinted>
  <dcterms:created xsi:type="dcterms:W3CDTF">2004-07-16T19:12:18Z</dcterms:created>
  <dcterms:modified xsi:type="dcterms:W3CDTF">2017-05-03T03:42:06Z</dcterms:modified>
</cp:coreProperties>
</file>